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3"/>
  </p:notesMasterIdLst>
  <p:handoutMasterIdLst>
    <p:handoutMasterId r:id="rId24"/>
  </p:handoutMasterIdLst>
  <p:sldIdLst>
    <p:sldId id="306" r:id="rId5"/>
    <p:sldId id="308" r:id="rId6"/>
    <p:sldId id="307" r:id="rId7"/>
    <p:sldId id="314" r:id="rId8"/>
    <p:sldId id="315" r:id="rId9"/>
    <p:sldId id="316" r:id="rId10"/>
    <p:sldId id="317" r:id="rId11"/>
    <p:sldId id="318" r:id="rId12"/>
    <p:sldId id="319" r:id="rId13"/>
    <p:sldId id="305" r:id="rId14"/>
    <p:sldId id="320" r:id="rId15"/>
    <p:sldId id="321" r:id="rId16"/>
    <p:sldId id="322" r:id="rId17"/>
    <p:sldId id="323" r:id="rId18"/>
    <p:sldId id="324" r:id="rId19"/>
    <p:sldId id="325" r:id="rId20"/>
    <p:sldId id="309" r:id="rId21"/>
    <p:sldId id="312" r:id="rId22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0474E-C039-4106-BBC9-E0091071ACCB}" v="25" dt="2024-08-07T11:34:41.4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967" autoAdjust="0"/>
  </p:normalViewPr>
  <p:slideViewPr>
    <p:cSldViewPr snapToGrid="0">
      <p:cViewPr varScale="1">
        <p:scale>
          <a:sx n="94" d="100"/>
          <a:sy n="94" d="100"/>
        </p:scale>
        <p:origin x="1230" y="8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073E42BF-F524-4CF3-8F88-2818F0C2EF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E255D53-E23E-4F69-9670-DF6965F76E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D43CA-C470-42CA-A385-079F482BF3D9}" type="datetime1">
              <a:rPr lang="nb-NO" smtClean="0"/>
              <a:t>06.08.2024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152B91-F16C-490C-9ED2-541D6A6816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CDF82B-EB50-4315-8E32-33083439E7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B42D-4423-400F-8849-3EC5E3518E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2564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673008-1768-4809-ABE7-BE4574A91912}" type="datetime1">
              <a:rPr lang="nb-NO" noProof="0" smtClean="0"/>
              <a:t>06.08.2024</a:t>
            </a:fld>
            <a:endParaRPr lang="nb-NO" noProof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184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78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875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15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3229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835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347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368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4876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90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11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3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53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03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172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2672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17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05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k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4" name="Grafikk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6" name="Grafikk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k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4" name="Grafikk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6" name="Grafikk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5" name="Plassholder for tekst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7" name="Plassholder for innhold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0" name="Plassholder for bilde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re tit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31" name="Plassholder for bilde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8" name="Grafikk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0" name="Grafikk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2" name="Grafikk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b-NO" noProof="0"/>
              <a:t>Klikk på ikonet for å legge til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noProof="0"/>
              <a:t>3.9.20XX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ysbildetittel 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fikk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21" name="Grafikk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23" name="Grafikk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re tittel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bilde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lassholder for tekst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11" name="Grafikk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3" name="Grafikk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7" name="Grafikk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fikk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9" name="Grafikk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ndelingstoppteks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4" name="Grafikk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5" name="Grafikk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6" name="Grafikk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7" name="Grafikk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1" name="Grafikk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3" name="Grafikk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noProof="0" smtClean="0"/>
              <a:t>‹#›</a:t>
            </a:fld>
            <a:endParaRPr lang="nb-NO" noProof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b-NO" noProof="0"/>
              <a:t>Klikk for å redigere undertittelstil i malen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nb-NO" noProof="0" smtClean="0"/>
              <a:pPr/>
              <a:t>‹#›</a:t>
            </a:fld>
            <a:endParaRPr lang="nb-NO" noProof="0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9" name="Grafikk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1" name="Grafikk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fikk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2" name="Grafikk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  <p:sp>
        <p:nvSpPr>
          <p:cNvPr id="14" name="Grafikk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3.9.20XX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Tittel på presentasjonen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zsolt.anderlik@bdm.n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hyperlink" Target="https://www.barrattdue.no/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dpr-info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>
            <a:normAutofit/>
          </a:bodyPr>
          <a:lstStyle/>
          <a:p>
            <a:pPr rtl="0"/>
            <a:r>
              <a:rPr lang="nb-NO" spc="400" dirty="0" err="1"/>
              <a:t>Mobility</a:t>
            </a:r>
            <a:r>
              <a:rPr lang="nb-NO" spc="400" dirty="0"/>
              <a:t>-Online guide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1251712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Instruks for utvekslingsstudenter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8FE3BF2-2A94-ABEA-4537-E510BD89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nb-NO" noProof="0" dirty="0" err="1"/>
              <a:t>Mobility</a:t>
            </a:r>
            <a:r>
              <a:rPr lang="nb-NO" dirty="0"/>
              <a:t>-online v/ </a:t>
            </a:r>
            <a:r>
              <a:rPr lang="nb-NO" dirty="0" err="1"/>
              <a:t>barratt</a:t>
            </a:r>
            <a:r>
              <a:rPr lang="nb-NO" dirty="0"/>
              <a:t> Due musikkinstitutt</a:t>
            </a:r>
            <a:endParaRPr lang="nb-NO" noProof="0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791D70C-D296-0ACC-8F0F-A2FEFB0F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D8DA9DAA-006C-4F4B-980E-E3DF019B24E2}" type="slidenum">
              <a:rPr lang="nb-NO" noProof="0" smtClean="0"/>
              <a:pPr rtl="0">
                <a:spcAft>
                  <a:spcPts val="600"/>
                </a:spcAft>
              </a:pPr>
              <a:t>1</a:t>
            </a:fld>
            <a:endParaRPr lang="nb-NO" noProof="0" dirty="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F3A3681D-9610-1600-BE65-3502BF53C8F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5504" y="2380337"/>
            <a:ext cx="3208528" cy="2334435"/>
          </a:xfrm>
          <a:prstGeom prst="rect">
            <a:avLst/>
          </a:prstGeom>
          <a:noFill/>
        </p:spPr>
      </p:pic>
      <p:pic>
        <p:nvPicPr>
          <p:cNvPr id="6" name="Bilde 5" descr="Et bilde som inneholder tekst, Font, symbol, logo&#10;&#10;Automatisk generert beskrivelse">
            <a:extLst>
              <a:ext uri="{FF2B5EF4-FFF2-40B4-BE49-F238E27FC236}">
                <a16:creationId xmlns:a16="http://schemas.microsoft.com/office/drawing/2014/main" id="{09F40F7B-490F-3E76-5778-7788E277B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792" y="5898176"/>
            <a:ext cx="3210560" cy="9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 sz="5400" dirty="0"/>
              <a:t>E-post lenke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681163"/>
            <a:ext cx="4008120" cy="823912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Etter søknaden er sendt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47522" y="2505075"/>
            <a:ext cx="2834640" cy="3684588"/>
          </a:xfrm>
        </p:spPr>
        <p:txBody>
          <a:bodyPr rtlCol="0">
            <a:normAutofit/>
          </a:bodyPr>
          <a:lstStyle/>
          <a:p>
            <a:r>
              <a:rPr lang="nb-NO" sz="2000" dirty="0"/>
              <a:t>Når du har sendt søknaden, vil du bli tilsendt en lenke på e-posten du brukte til å fylle ut informasjonen i søknaden. </a:t>
            </a:r>
            <a:br>
              <a:rPr lang="nb-NO" sz="2000" dirty="0"/>
            </a:br>
            <a:br>
              <a:rPr lang="nb-NO" sz="2000" dirty="0"/>
            </a:br>
            <a:r>
              <a:rPr lang="nb-NO" sz="2000" dirty="0"/>
              <a:t>Trykk på denne lenken for å komme deg videre i søknadsprosessen.</a:t>
            </a:r>
          </a:p>
        </p:txBody>
      </p:sp>
      <p:pic>
        <p:nvPicPr>
          <p:cNvPr id="14" name="Plassholder for innhold 13" descr="Et bilde som inneholder tekst, skjermbilde, Font, Nettside&#10;&#10;Automatisk generert beskrivelse">
            <a:extLst>
              <a:ext uri="{FF2B5EF4-FFF2-40B4-BE49-F238E27FC236}">
                <a16:creationId xmlns:a16="http://schemas.microsoft.com/office/drawing/2014/main" id="{4FF7803D-A2D1-C412-92FC-1ADE379F978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21670" y="2672685"/>
            <a:ext cx="6633718" cy="2504152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03455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464" y="892594"/>
            <a:ext cx="7762049" cy="509104"/>
          </a:xfrm>
        </p:spPr>
        <p:txBody>
          <a:bodyPr rtlCol="0">
            <a:noAutofit/>
          </a:bodyPr>
          <a:lstStyle/>
          <a:p>
            <a:pPr rtl="0"/>
            <a:r>
              <a:rPr lang="nb-NO" sz="3600" dirty="0">
                <a:latin typeface="+mn-lt"/>
              </a:rPr>
              <a:t>Registrering av søknaden</a:t>
            </a:r>
            <a:endParaRPr lang="nb-NO" sz="3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4871" y="1502156"/>
            <a:ext cx="5833872" cy="2267712"/>
          </a:xfrm>
        </p:spPr>
        <p:txBody>
          <a:bodyPr rtlCol="0"/>
          <a:lstStyle/>
          <a:p>
            <a:pPr algn="r" rtl="0"/>
            <a:r>
              <a:rPr lang="nb-NO" b="1" dirty="0"/>
              <a:t>Skriv inn din fødselsdato, og pass på at du ikke skriver noe feil her. 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Det er ikke mulig å endre dette senere.</a:t>
            </a:r>
          </a:p>
          <a:p>
            <a:pPr algn="r" rtl="0"/>
            <a:endParaRPr lang="nb-NO" b="1" dirty="0"/>
          </a:p>
          <a:p>
            <a:pPr algn="r" rtl="0"/>
            <a:r>
              <a:rPr lang="nb-NO" b="1" dirty="0"/>
              <a:t>Se bildet nedenfor:</a:t>
            </a:r>
          </a:p>
          <a:p>
            <a:pPr algn="r" rtl="0"/>
            <a:endParaRPr lang="nb-NO" b="1" dirty="0"/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383" y="219456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11</a:t>
            </a:fld>
            <a:endParaRPr lang="nb-NO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0" name="Bilde 9" descr="Et bilde som inneholder tekst, skjermbilde, Nettside, programvare&#10;&#10;Automatisk generert beskrivelse">
            <a:extLst>
              <a:ext uri="{FF2B5EF4-FFF2-40B4-BE49-F238E27FC236}">
                <a16:creationId xmlns:a16="http://schemas.microsoft.com/office/drawing/2014/main" id="{DD6DEFA8-855E-C50E-8259-8467F1C01A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943" y="3088640"/>
            <a:ext cx="5614113" cy="34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9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568" y="528105"/>
            <a:ext cx="7762049" cy="509104"/>
          </a:xfrm>
        </p:spPr>
        <p:txBody>
          <a:bodyPr rtlCol="0">
            <a:noAutofit/>
          </a:bodyPr>
          <a:lstStyle/>
          <a:p>
            <a:pPr rtl="0"/>
            <a:r>
              <a:rPr lang="nb-NO" sz="3600" dirty="0">
                <a:latin typeface="+mn-lt"/>
              </a:rPr>
              <a:t>Hva er </a:t>
            </a:r>
            <a:r>
              <a:rPr lang="nb-NO" sz="3600" dirty="0" err="1">
                <a:latin typeface="+mn-lt"/>
              </a:rPr>
              <a:t>workflow</a:t>
            </a:r>
            <a:r>
              <a:rPr lang="nb-NO" sz="3600" dirty="0">
                <a:latin typeface="+mn-lt"/>
              </a:rPr>
              <a:t>?</a:t>
            </a:r>
            <a:endParaRPr lang="nb-NO" sz="3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7" y="1182406"/>
            <a:ext cx="6008815" cy="1890988"/>
          </a:xfrm>
        </p:spPr>
        <p:txBody>
          <a:bodyPr rtlCol="0"/>
          <a:lstStyle/>
          <a:p>
            <a:pPr algn="r" rtl="0"/>
            <a:r>
              <a:rPr lang="nb-NO" b="1" dirty="0"/>
              <a:t>Etter at man har fullført registreringen, vil man bli videresendt til det som kalles for </a:t>
            </a:r>
            <a:r>
              <a:rPr lang="nb-NO" b="1" dirty="0" err="1"/>
              <a:t>Mobility</a:t>
            </a:r>
            <a:r>
              <a:rPr lang="nb-NO" b="1" dirty="0"/>
              <a:t> </a:t>
            </a:r>
            <a:r>
              <a:rPr lang="nb-NO" b="1" dirty="0" err="1"/>
              <a:t>Online’s</a:t>
            </a:r>
            <a:r>
              <a:rPr lang="nb-NO" b="1" dirty="0"/>
              <a:t> </a:t>
            </a:r>
            <a:r>
              <a:rPr lang="nb-NO" b="1" dirty="0" err="1"/>
              <a:t>Workflow</a:t>
            </a:r>
            <a:r>
              <a:rPr lang="nb-NO" b="1" dirty="0"/>
              <a:t>. </a:t>
            </a:r>
            <a:br>
              <a:rPr lang="nb-NO" b="1" dirty="0"/>
            </a:br>
            <a:r>
              <a:rPr lang="nb-NO" b="1" dirty="0"/>
              <a:t>Dette er nettsiden som nå inneholder all informasjonen om søknaden(e) dine.</a:t>
            </a:r>
            <a:br>
              <a:rPr lang="nb-NO" b="1" dirty="0"/>
            </a:br>
            <a:r>
              <a:rPr lang="nb-NO" b="1" dirty="0"/>
              <a:t>Alle felt som er markert med </a:t>
            </a:r>
            <a:r>
              <a:rPr lang="nb-NO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rød</a:t>
            </a:r>
            <a:r>
              <a:rPr lang="nb-NO" b="1" dirty="0"/>
              <a:t> rute må fullføres av søkeren (dvs. deg). </a:t>
            </a:r>
          </a:p>
          <a:p>
            <a:pPr algn="r" rtl="0"/>
            <a:endParaRPr lang="nb-NO" b="1" dirty="0"/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383" y="219456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12</a:t>
            </a:fld>
            <a:endParaRPr lang="nb-NO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1" name="Bilde 10" descr="Et bilde som inneholder tekst, skjermbilde, programvare, Nettside&#10;&#10;Automatisk generert beskrivelse">
            <a:extLst>
              <a:ext uri="{FF2B5EF4-FFF2-40B4-BE49-F238E27FC236}">
                <a16:creationId xmlns:a16="http://schemas.microsoft.com/office/drawing/2014/main" id="{4A3D09D4-64F0-51D5-2FCE-EBA9AE6E7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648" y="2936240"/>
            <a:ext cx="8329404" cy="39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11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568" y="675119"/>
            <a:ext cx="7762049" cy="509104"/>
          </a:xfrm>
        </p:spPr>
        <p:txBody>
          <a:bodyPr rtlCol="0">
            <a:noAutofit/>
          </a:bodyPr>
          <a:lstStyle/>
          <a:p>
            <a:pPr rtl="0"/>
            <a:r>
              <a:rPr lang="nb-NO" sz="3600" dirty="0">
                <a:latin typeface="+mn-lt"/>
              </a:rPr>
              <a:t>Hva må man gjøre før mobiliteten?</a:t>
            </a:r>
            <a:endParaRPr lang="nb-NO" sz="3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7" y="1182406"/>
            <a:ext cx="6008815" cy="1890988"/>
          </a:xfrm>
        </p:spPr>
        <p:txBody>
          <a:bodyPr rtlCol="0">
            <a:normAutofit fontScale="85000" lnSpcReduction="10000"/>
          </a:bodyPr>
          <a:lstStyle/>
          <a:p>
            <a:pPr algn="r" rtl="0"/>
            <a:r>
              <a:rPr lang="nb-NO" b="1" dirty="0"/>
              <a:t>Etter at all nødvendig info har blitt fylt ut i forrige bilde, må man som søker trykke på pilen nedenfor. Da kommer man videre til fanen som heter «</a:t>
            </a:r>
            <a:r>
              <a:rPr lang="nb-NO" b="1" dirty="0" err="1"/>
              <a:t>before</a:t>
            </a:r>
            <a:r>
              <a:rPr lang="nb-NO" b="1" dirty="0"/>
              <a:t>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mobility</a:t>
            </a:r>
            <a:r>
              <a:rPr lang="nb-NO" b="1" dirty="0"/>
              <a:t>». 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Her er det ofte slik at institusjonen man søker seg til må godkjenne din søknad før man kan gå enda mer videre. 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Følg opp med studiekonsulent og følg selv med om du har blitt godkjent.</a:t>
            </a:r>
          </a:p>
          <a:p>
            <a:pPr algn="r" rtl="0"/>
            <a:endParaRPr lang="nb-NO" b="1" dirty="0"/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383" y="219456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13</a:t>
            </a:fld>
            <a:endParaRPr lang="nb-NO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0" name="Bilde 9" descr="Et bilde som inneholder tekst, Font, nummer, line&#10;&#10;Automatisk generert beskrivelse">
            <a:extLst>
              <a:ext uri="{FF2B5EF4-FFF2-40B4-BE49-F238E27FC236}">
                <a16:creationId xmlns:a16="http://schemas.microsoft.com/office/drawing/2014/main" id="{420A457E-D951-3834-5B91-648DA300D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89" y="3429000"/>
            <a:ext cx="9639795" cy="152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0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568" y="675119"/>
            <a:ext cx="7762049" cy="509104"/>
          </a:xfrm>
        </p:spPr>
        <p:txBody>
          <a:bodyPr rtlCol="0">
            <a:noAutofit/>
          </a:bodyPr>
          <a:lstStyle/>
          <a:p>
            <a:pPr rtl="0"/>
            <a:r>
              <a:rPr lang="nb-NO" sz="3600" dirty="0">
                <a:latin typeface="+mn-lt"/>
              </a:rPr>
              <a:t>Digital Learning Agreement</a:t>
            </a:r>
            <a:endParaRPr lang="nb-NO" sz="3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7" y="1182406"/>
            <a:ext cx="6008815" cy="1890988"/>
          </a:xfrm>
        </p:spPr>
        <p:txBody>
          <a:bodyPr rtlCol="0">
            <a:normAutofit fontScale="85000" lnSpcReduction="20000"/>
          </a:bodyPr>
          <a:lstStyle/>
          <a:p>
            <a:pPr algn="r" rtl="0"/>
            <a:r>
              <a:rPr lang="nb-NO" b="1" dirty="0"/>
              <a:t>For å få kunne dra på utveksling, må man som student signere det som kalles for Digital Learning Agreement.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Dette er et elektronisk dokument som man fyller ut sammen med studiekonsulent. 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Det inkluderer all info om studiet man søker seg til inkl. fag. </a:t>
            </a:r>
            <a:br>
              <a:rPr lang="nb-NO" b="1" dirty="0"/>
            </a:br>
            <a:br>
              <a:rPr lang="nb-NO" b="1" dirty="0"/>
            </a:br>
            <a:r>
              <a:rPr lang="nb-NO" b="1" dirty="0"/>
              <a:t>Denne må godkjennes og signeres av både Barratt Due og skolen man eventuelt søker seg ti.</a:t>
            </a:r>
          </a:p>
          <a:p>
            <a:pPr algn="r" rtl="0"/>
            <a:endParaRPr lang="nb-NO" b="1" dirty="0"/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383" y="219456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14</a:t>
            </a:fld>
            <a:endParaRPr lang="nb-NO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1" name="Bilde 10" descr="Et bilde som inneholder tekst, skjermbilde, programvare, Nettside&#10;&#10;Automatisk generert beskrivelse">
            <a:extLst>
              <a:ext uri="{FF2B5EF4-FFF2-40B4-BE49-F238E27FC236}">
                <a16:creationId xmlns:a16="http://schemas.microsoft.com/office/drawing/2014/main" id="{B8551DCE-0DEA-20A2-E181-8E6FDA9E9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526" y="3423927"/>
            <a:ext cx="9696948" cy="12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7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568" y="675119"/>
            <a:ext cx="7762049" cy="509104"/>
          </a:xfrm>
        </p:spPr>
        <p:txBody>
          <a:bodyPr rtlCol="0">
            <a:noAutofit/>
          </a:bodyPr>
          <a:lstStyle/>
          <a:p>
            <a:pPr rtl="0"/>
            <a:r>
              <a:rPr lang="nb-NO" sz="3600" dirty="0">
                <a:latin typeface="+mn-lt"/>
              </a:rPr>
              <a:t>Gjøre endringer i DLA</a:t>
            </a:r>
            <a:endParaRPr lang="nb-NO" sz="3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8" y="1184223"/>
            <a:ext cx="6008815" cy="1890988"/>
          </a:xfrm>
        </p:spPr>
        <p:txBody>
          <a:bodyPr rtlCol="0">
            <a:normAutofit/>
          </a:bodyPr>
          <a:lstStyle/>
          <a:p>
            <a:pPr algn="r" rtl="0"/>
            <a:r>
              <a:rPr lang="nb-NO" b="1" dirty="0"/>
              <a:t>Digital Learning Agreement kan endres på selv etter påbegynt studie i utlandet. Dette må hukes av for om man ønsker å endre på før mobiliteten.</a:t>
            </a:r>
          </a:p>
          <a:p>
            <a:pPr algn="r" rtl="0"/>
            <a:br>
              <a:rPr lang="nb-NO" b="1" dirty="0"/>
            </a:br>
            <a:r>
              <a:rPr lang="nb-NO" b="1" dirty="0"/>
              <a:t>Etter mobiliteten er fullført må institusjonen sende et sertifikat om tilstedeværelse. </a:t>
            </a:r>
          </a:p>
          <a:p>
            <a:pPr algn="r" rtl="0"/>
            <a:endParaRPr lang="nb-NO" b="1" dirty="0"/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383" y="219456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15</a:t>
            </a:fld>
            <a:endParaRPr lang="nb-NO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74A1C82B-8D44-F6B9-98A3-8F5EB77F3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89" y="3782790"/>
            <a:ext cx="9601693" cy="135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6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568" y="675119"/>
            <a:ext cx="7762049" cy="509104"/>
          </a:xfrm>
        </p:spPr>
        <p:txBody>
          <a:bodyPr rtlCol="0">
            <a:noAutofit/>
          </a:bodyPr>
          <a:lstStyle/>
          <a:p>
            <a:pPr rtl="0"/>
            <a:r>
              <a:rPr lang="nb-NO" sz="3600" dirty="0">
                <a:latin typeface="+mn-lt"/>
              </a:rPr>
              <a:t>Etter endt mobilitet</a:t>
            </a:r>
            <a:endParaRPr lang="nb-NO" sz="36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8" y="1533515"/>
            <a:ext cx="6008815" cy="1890988"/>
          </a:xfrm>
        </p:spPr>
        <p:txBody>
          <a:bodyPr rtlCol="0">
            <a:normAutofit fontScale="85000" lnSpcReduction="10000"/>
          </a:bodyPr>
          <a:lstStyle/>
          <a:p>
            <a:pPr algn="r" rtl="0"/>
            <a:r>
              <a:rPr lang="nb-NO" b="1" dirty="0"/>
              <a:t>Etter at utvekslingen (mobiliteten) har endt, blir man bedt om å laste opp noen dokumenter. </a:t>
            </a:r>
          </a:p>
          <a:p>
            <a:pPr algn="r" rtl="0"/>
            <a:r>
              <a:rPr lang="nb-NO" b="1" dirty="0"/>
              <a:t>Dette er avhengig av institusjonen, men er vanligvis følgende: </a:t>
            </a:r>
            <a:br>
              <a:rPr lang="nb-NO" b="1" dirty="0"/>
            </a:br>
            <a:r>
              <a:rPr lang="nb-NO" b="1" dirty="0"/>
              <a:t>- «</a:t>
            </a:r>
            <a:r>
              <a:rPr lang="nb-NO" b="1" dirty="0" err="1"/>
              <a:t>Transcript</a:t>
            </a:r>
            <a:r>
              <a:rPr lang="nb-NO" b="1" dirty="0"/>
              <a:t> </a:t>
            </a:r>
            <a:r>
              <a:rPr lang="nb-NO" b="1" dirty="0" err="1"/>
              <a:t>fo</a:t>
            </a:r>
            <a:r>
              <a:rPr lang="nb-NO" b="1" dirty="0"/>
              <a:t> Records» (denne får man fra studiekonsulent på </a:t>
            </a:r>
            <a:r>
              <a:rPr lang="nb-NO" b="1" dirty="0" err="1"/>
              <a:t>utvekslignsstedet</a:t>
            </a:r>
            <a:r>
              <a:rPr lang="nb-NO" b="1" dirty="0"/>
              <a:t>)</a:t>
            </a:r>
            <a:br>
              <a:rPr lang="nb-NO" b="1" dirty="0"/>
            </a:br>
            <a:r>
              <a:rPr lang="nb-NO" b="1" dirty="0"/>
              <a:t>- </a:t>
            </a:r>
            <a:r>
              <a:rPr lang="nb-NO" b="1" dirty="0" err="1"/>
              <a:t>Confirmation</a:t>
            </a:r>
            <a:r>
              <a:rPr lang="nb-NO" b="1" dirty="0"/>
              <a:t> </a:t>
            </a:r>
            <a:r>
              <a:rPr lang="nb-NO" b="1" dirty="0" err="1"/>
              <a:t>of</a:t>
            </a:r>
            <a:r>
              <a:rPr lang="nb-NO" b="1" dirty="0"/>
              <a:t> </a:t>
            </a:r>
            <a:r>
              <a:rPr lang="nb-NO" b="1" dirty="0" err="1"/>
              <a:t>Study</a:t>
            </a:r>
            <a:r>
              <a:rPr lang="nb-NO" b="1" dirty="0"/>
              <a:t> </a:t>
            </a:r>
            <a:r>
              <a:rPr lang="nb-NO" b="1" dirty="0" err="1"/>
              <a:t>period</a:t>
            </a:r>
            <a:r>
              <a:rPr lang="nb-NO" b="1" dirty="0"/>
              <a:t> (godkjennes av studiekonsulent + utvekslingssted).</a:t>
            </a:r>
            <a:br>
              <a:rPr lang="nb-NO" b="1" dirty="0"/>
            </a:br>
            <a:r>
              <a:rPr lang="nb-NO" b="1" dirty="0"/>
              <a:t>Etter dette blir man tilsendt en spørreundersøkelse og resten av stipendet blir utbetalt kort tid etter. </a:t>
            </a:r>
          </a:p>
          <a:p>
            <a:pPr algn="r" rtl="0"/>
            <a:endParaRPr lang="nb-NO" b="1" dirty="0"/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dirty="0"/>
              <a:t>3.9.2024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8383" y="219456"/>
            <a:ext cx="2743200" cy="365125"/>
          </a:xfrm>
        </p:spPr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16</a:t>
            </a:fld>
            <a:endParaRPr lang="nb-NO" dirty="0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0" name="Bilde 9" descr="Et bilde som inneholder tekst, Font, skjermbilde&#10;&#10;Automatisk generert beskrivelse">
            <a:extLst>
              <a:ext uri="{FF2B5EF4-FFF2-40B4-BE49-F238E27FC236}">
                <a16:creationId xmlns:a16="http://schemas.microsoft.com/office/drawing/2014/main" id="{2AC42A3F-CA38-34A7-E151-4DFA89FF5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380" y="4153122"/>
            <a:ext cx="7335240" cy="14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66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spc="400" dirty="0">
                <a:latin typeface="+mn-lt"/>
              </a:rPr>
              <a:t>Spørsmål?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sz="2000" dirty="0">
                <a:solidFill>
                  <a:schemeClr val="bg1"/>
                </a:solidFill>
              </a:rPr>
              <a:t>Hvis du fortsatt har spørsmål eller noe er uklart, ta kontakt med studiekonsulent Zsolt Anderlik på </a:t>
            </a:r>
            <a:r>
              <a:rPr lang="nb-NO" sz="2000" dirty="0">
                <a:solidFill>
                  <a:schemeClr val="bg1"/>
                </a:solidFill>
                <a:hlinkClick r:id="rId3"/>
              </a:rPr>
              <a:t>zsolt.anderlik@bdm.no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dato 21">
            <a:extLst>
              <a:ext uri="{FF2B5EF4-FFF2-40B4-BE49-F238E27FC236}">
                <a16:creationId xmlns:a16="http://schemas.microsoft.com/office/drawing/2014/main" id="{692474E6-3035-46B8-9C05-9B4204E8E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dirty="0"/>
              <a:t>3.9.2024</a:t>
            </a:r>
          </a:p>
        </p:txBody>
      </p:sp>
      <p:sp>
        <p:nvSpPr>
          <p:cNvPr id="24" name="Plassholder for lysbildenumm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18</a:t>
            </a:fld>
            <a:endParaRPr lang="nb-NO"/>
          </a:p>
        </p:txBody>
      </p:sp>
      <p:sp>
        <p:nvSpPr>
          <p:cNvPr id="23" name="Plassholder for bunntekst 22">
            <a:extLst>
              <a:ext uri="{FF2B5EF4-FFF2-40B4-BE49-F238E27FC236}">
                <a16:creationId xmlns:a16="http://schemas.microsoft.com/office/drawing/2014/main" id="{DE8D546E-0F46-4CC0-B2B1-8B2430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pic>
        <p:nvPicPr>
          <p:cNvPr id="9" name="Plassholder for bilde 8" descr="fjell i solnedgang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41" b="41"/>
          <a:stretch/>
        </p:blipFill>
        <p:spPr/>
      </p:pic>
      <p:pic>
        <p:nvPicPr>
          <p:cNvPr id="11" name="Plassholder for bilde 10" descr="fjell i solnedgang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347" b="347"/>
          <a:stretch/>
        </p:blipFill>
        <p:spPr/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b-NO" dirty="0"/>
              <a:t>Lykke til!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nb-NO" dirty="0"/>
              <a:t>Barratt Due Musikkinstitutt</a:t>
            </a:r>
          </a:p>
          <a:p>
            <a:pPr rtl="0"/>
            <a:r>
              <a:rPr lang="nb-NO" dirty="0"/>
              <a:t>Lyder Sagens gate 2</a:t>
            </a:r>
          </a:p>
          <a:p>
            <a:pPr rtl="0"/>
            <a:r>
              <a:rPr lang="nb-NO" dirty="0"/>
              <a:t>0358 OSLO</a:t>
            </a:r>
          </a:p>
          <a:p>
            <a:pPr rtl="0"/>
            <a:r>
              <a:rPr lang="nb-NO" dirty="0">
                <a:hlinkClick r:id="rId5"/>
              </a:rPr>
              <a:t>https://www.barrattdue.no/</a:t>
            </a:r>
            <a:endParaRPr lang="nb-NO" dirty="0"/>
          </a:p>
          <a:p>
            <a:pPr rtl="0"/>
            <a:endParaRPr lang="nb-NO" dirty="0"/>
          </a:p>
          <a:p>
            <a:pPr rtl="0"/>
            <a:endParaRPr lang="nb-NO" dirty="0"/>
          </a:p>
        </p:txBody>
      </p:sp>
      <p:pic>
        <p:nvPicPr>
          <p:cNvPr id="15" name="Plassholder for bilde 14" descr="Fjell under en himmel før skumringen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/>
          <a:srcRect l="16" r="16"/>
          <a:stretch/>
        </p:blipFill>
        <p:spPr/>
      </p:pic>
      <p:pic>
        <p:nvPicPr>
          <p:cNvPr id="13" name="Plassholder for bilde 12" descr="fjell under nattehimmelen før daggry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/>
          <a:srcRect t="108" b="108"/>
          <a:stretch/>
        </p:blipFill>
        <p:spPr/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1D809D49-A639-1EA5-0D31-8F171D6182A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411951" y="5170261"/>
            <a:ext cx="1216068" cy="926373"/>
          </a:xfrm>
          <a:prstGeom prst="rect">
            <a:avLst/>
          </a:prstGeom>
          <a:noFill/>
        </p:spPr>
      </p:pic>
      <p:pic>
        <p:nvPicPr>
          <p:cNvPr id="8" name="Bilde 7" descr="Et bilde som inneholder tekst, Font, symbol, logo&#10;&#10;Automatisk generert beskrivelse">
            <a:extLst>
              <a:ext uri="{FF2B5EF4-FFF2-40B4-BE49-F238E27FC236}">
                <a16:creationId xmlns:a16="http://schemas.microsoft.com/office/drawing/2014/main" id="{DBD1D3FA-C20F-2691-6E41-64337BA592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3120" y="6096634"/>
            <a:ext cx="2468880" cy="7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sz="5400"/>
              <a:t>Innledning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nb-NO" sz="2000" dirty="0"/>
              <a:t>Med denne </a:t>
            </a:r>
            <a:r>
              <a:rPr lang="nb-NO" sz="2000" dirty="0" err="1"/>
              <a:t>powerpointen</a:t>
            </a:r>
            <a:r>
              <a:rPr lang="nb-NO" sz="2000" dirty="0"/>
              <a:t> vil vi sørge for å gi deg de nødvendige i</a:t>
            </a:r>
            <a:r>
              <a:rPr lang="nb-NO" dirty="0"/>
              <a:t>nstruksjoner for å sikre en vellykket gjennomføring av </a:t>
            </a:r>
            <a:r>
              <a:rPr lang="nb-NO" dirty="0" err="1"/>
              <a:t>Mobility</a:t>
            </a:r>
            <a:r>
              <a:rPr lang="nb-NO" dirty="0"/>
              <a:t>-Online søknadsprosessen for utvekslingsstudier.</a:t>
            </a:r>
          </a:p>
          <a:p>
            <a:pPr rtl="0"/>
            <a:r>
              <a:rPr lang="nb-NO" sz="2000" dirty="0"/>
              <a:t>Presentasjonen inneholder de forskjellige fanene som benyttes når man søker seg til utvekslingsår gjennom </a:t>
            </a:r>
            <a:r>
              <a:rPr lang="nb-NO" sz="2000" dirty="0" err="1"/>
              <a:t>Mobility</a:t>
            </a:r>
            <a:r>
              <a:rPr lang="nb-NO" sz="2000" dirty="0"/>
              <a:t> Online sitt nettverk.</a:t>
            </a:r>
          </a:p>
          <a:p>
            <a:pPr rtl="0"/>
            <a:endParaRPr lang="nb-NO" dirty="0"/>
          </a:p>
        </p:txBody>
      </p:sp>
      <p:pic>
        <p:nvPicPr>
          <p:cNvPr id="8" name="Plassholder for bilde 7" descr="fjell under nattehimmelen før daggry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1" r="71"/>
          <a:stretch/>
        </p:blipFill>
        <p:spPr/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D45C472E-4078-40A0-83A2-652E8356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dirty="0"/>
              <a:t>3.9.2024</a:t>
            </a:r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8C7C3A0-5E78-49C8-B8D4-F3DF62B2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spcAft>
                <a:spcPts val="600"/>
              </a:spcAft>
            </a:pPr>
            <a:r>
              <a:rPr lang="nb-NO" noProof="0" dirty="0" err="1"/>
              <a:t>Mobility</a:t>
            </a:r>
            <a:r>
              <a:rPr lang="nb-NO" dirty="0"/>
              <a:t>-online v/ </a:t>
            </a:r>
            <a:r>
              <a:rPr lang="nb-NO" dirty="0" err="1"/>
              <a:t>barratt</a:t>
            </a:r>
            <a:r>
              <a:rPr lang="nb-NO" dirty="0"/>
              <a:t> Due musikkinstitutt</a:t>
            </a:r>
            <a:endParaRPr lang="nb-NO" noProof="0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2</a:t>
            </a:fld>
            <a:endParaRPr lang="nb-NO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2E45EEF2-F2DB-4644-146C-FB73C6544E5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79705" y="2704193"/>
            <a:ext cx="1811479" cy="1449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745" y="345843"/>
            <a:ext cx="5833872" cy="872278"/>
          </a:xfrm>
        </p:spPr>
        <p:txBody>
          <a:bodyPr rtlCol="0">
            <a:normAutofit fontScale="90000"/>
          </a:bodyPr>
          <a:lstStyle/>
          <a:p>
            <a:pPr rtl="0"/>
            <a:r>
              <a:rPr lang="nb-NO" dirty="0">
                <a:latin typeface="+mn-lt"/>
              </a:rPr>
              <a:t>1. Steg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6324" y="1218121"/>
            <a:ext cx="5833872" cy="3118104"/>
          </a:xfrm>
        </p:spPr>
        <p:txBody>
          <a:bodyPr rtlCol="0"/>
          <a:lstStyle/>
          <a:p>
            <a:r>
              <a:rPr lang="nb-NO" b="1" dirty="0"/>
              <a:t>Følgende felt </a:t>
            </a:r>
            <a:r>
              <a:rPr lang="nb-NO" b="1" u="sng" dirty="0"/>
              <a:t>må </a:t>
            </a:r>
            <a:r>
              <a:rPr lang="nb-NO" b="1" dirty="0"/>
              <a:t>fylles ut:</a:t>
            </a:r>
            <a:br>
              <a:rPr lang="nb-NO" b="1" dirty="0"/>
            </a:br>
            <a:br>
              <a:rPr lang="nb-NO" dirty="0"/>
            </a:br>
            <a:r>
              <a:rPr lang="nb-NO" dirty="0"/>
              <a:t>Persontype</a:t>
            </a:r>
            <a:r>
              <a:rPr lang="nb-NO" sz="1800" dirty="0">
                <a:solidFill>
                  <a:schemeClr val="bg1"/>
                </a:solidFill>
              </a:rPr>
              <a:t>: Student</a:t>
            </a:r>
          </a:p>
          <a:p>
            <a:pPr algn="r" rtl="0"/>
            <a:r>
              <a:rPr lang="nb-NO" sz="1800" dirty="0">
                <a:solidFill>
                  <a:schemeClr val="bg1"/>
                </a:solidFill>
              </a:rPr>
              <a:t>Søknadstype: </a:t>
            </a:r>
            <a:r>
              <a:rPr lang="nb-NO" sz="1800" dirty="0" err="1">
                <a:solidFill>
                  <a:schemeClr val="bg1"/>
                </a:solidFill>
              </a:rPr>
              <a:t>Outgoing</a:t>
            </a:r>
            <a:endParaRPr lang="nb-NO" sz="1800" dirty="0">
              <a:solidFill>
                <a:schemeClr val="bg1"/>
              </a:solidFill>
            </a:endParaRPr>
          </a:p>
          <a:p>
            <a:pPr algn="r" rtl="0"/>
            <a:r>
              <a:rPr lang="nb-NO" dirty="0" err="1"/>
              <a:t>Utvekslignsprogram</a:t>
            </a:r>
            <a:r>
              <a:rPr lang="nb-NO" dirty="0"/>
              <a:t>: Full </a:t>
            </a:r>
            <a:r>
              <a:rPr lang="nb-NO" dirty="0" err="1"/>
              <a:t>academic</a:t>
            </a:r>
            <a:r>
              <a:rPr lang="nb-NO" dirty="0"/>
              <a:t> </a:t>
            </a:r>
            <a:r>
              <a:rPr lang="nb-NO" dirty="0" err="1"/>
              <a:t>year</a:t>
            </a:r>
            <a:endParaRPr lang="nb-NO" sz="1800" dirty="0">
              <a:solidFill>
                <a:schemeClr val="bg1"/>
              </a:solidFill>
            </a:endParaRPr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193550" y="514484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3</a:t>
            </a:fld>
            <a:endParaRPr lang="nb-NO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21934" y="916422"/>
            <a:ext cx="1216068" cy="926373"/>
          </a:xfrm>
          <a:prstGeom prst="rect">
            <a:avLst/>
          </a:prstGeom>
          <a:noFill/>
        </p:spPr>
      </p:pic>
      <p:pic>
        <p:nvPicPr>
          <p:cNvPr id="12" name="Bilde 11" descr="Et bilde som inneholder tekst, skjermbilde, Nettside, Nettsted&#10;&#10;Automatisk generert beskrivelse">
            <a:extLst>
              <a:ext uri="{FF2B5EF4-FFF2-40B4-BE49-F238E27FC236}">
                <a16:creationId xmlns:a16="http://schemas.microsoft.com/office/drawing/2014/main" id="{1EEBE5D2-7BD7-191E-6485-D2870556E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89" y="3293449"/>
            <a:ext cx="9579423" cy="349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745" y="95377"/>
            <a:ext cx="5833872" cy="941832"/>
          </a:xfrm>
        </p:spPr>
        <p:txBody>
          <a:bodyPr rtlCol="0"/>
          <a:lstStyle/>
          <a:p>
            <a:pPr rtl="0"/>
            <a:r>
              <a:rPr lang="nb-NO" dirty="0">
                <a:latin typeface="+mn-lt"/>
              </a:rPr>
              <a:t>2. Steg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8" y="1037209"/>
            <a:ext cx="5833872" cy="2267712"/>
          </a:xfrm>
        </p:spPr>
        <p:txBody>
          <a:bodyPr rtlCol="0"/>
          <a:lstStyle/>
          <a:p>
            <a:pPr algn="r" rtl="0"/>
            <a:r>
              <a:rPr lang="nb-NO" b="1" dirty="0"/>
              <a:t>Følgende felt </a:t>
            </a:r>
            <a:r>
              <a:rPr lang="nb-NO" b="1" u="sng" dirty="0"/>
              <a:t>må </a:t>
            </a:r>
            <a:r>
              <a:rPr lang="nb-NO" b="1" dirty="0"/>
              <a:t>fylles ut: </a:t>
            </a:r>
          </a:p>
          <a:p>
            <a:pPr algn="r" rtl="0"/>
            <a:r>
              <a:rPr lang="nb-NO" sz="1800" dirty="0">
                <a:solidFill>
                  <a:schemeClr val="bg1"/>
                </a:solidFill>
              </a:rPr>
              <a:t>Fullt navn</a:t>
            </a:r>
          </a:p>
          <a:p>
            <a:pPr algn="r" rtl="0"/>
            <a:r>
              <a:rPr lang="nb-NO" dirty="0"/>
              <a:t>Juridisk kjønn</a:t>
            </a:r>
            <a:endParaRPr lang="nb-NO" sz="1800" dirty="0">
              <a:solidFill>
                <a:schemeClr val="bg1"/>
              </a:solidFill>
            </a:endParaRPr>
          </a:p>
          <a:p>
            <a:pPr algn="r" rtl="0"/>
            <a:r>
              <a:rPr lang="nb-NO" sz="1800" dirty="0">
                <a:solidFill>
                  <a:schemeClr val="bg1"/>
                </a:solidFill>
              </a:rPr>
              <a:t>Statsborgerskap</a:t>
            </a:r>
          </a:p>
          <a:p>
            <a:pPr algn="r" rtl="0"/>
            <a:r>
              <a:rPr lang="nb-NO" dirty="0"/>
              <a:t>E-postadresse</a:t>
            </a:r>
          </a:p>
          <a:p>
            <a:pPr algn="r" rtl="0"/>
            <a:r>
              <a:rPr lang="nb-NO" sz="1800" dirty="0">
                <a:solidFill>
                  <a:schemeClr val="bg1"/>
                </a:solidFill>
              </a:rPr>
              <a:t>Telefonnummer</a:t>
            </a:r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4</a:t>
            </a:fld>
            <a:endParaRPr lang="nb-NO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0" name="Bilde 9" descr="Et bilde som inneholder tekst, skjermbilde, programvare, nummer&#10;&#10;Automatisk generert beskrivelse">
            <a:extLst>
              <a:ext uri="{FF2B5EF4-FFF2-40B4-BE49-F238E27FC236}">
                <a16:creationId xmlns:a16="http://schemas.microsoft.com/office/drawing/2014/main" id="{19F72ABC-32D7-2040-B5F4-3F8981B9AF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383" y="2937191"/>
            <a:ext cx="8186737" cy="37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39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745" y="95377"/>
            <a:ext cx="5833872" cy="941832"/>
          </a:xfrm>
        </p:spPr>
        <p:txBody>
          <a:bodyPr rtlCol="0"/>
          <a:lstStyle/>
          <a:p>
            <a:pPr rtl="0"/>
            <a:r>
              <a:rPr lang="nb-NO" dirty="0">
                <a:latin typeface="+mn-lt"/>
              </a:rPr>
              <a:t>3. Steg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8" y="1037209"/>
            <a:ext cx="5833872" cy="2267712"/>
          </a:xfrm>
        </p:spPr>
        <p:txBody>
          <a:bodyPr rtlCol="0">
            <a:normAutofit lnSpcReduction="10000"/>
          </a:bodyPr>
          <a:lstStyle/>
          <a:p>
            <a:pPr algn="r" rtl="0"/>
            <a:r>
              <a:rPr lang="nb-NO" b="1" dirty="0"/>
              <a:t>Følgende felt </a:t>
            </a:r>
            <a:r>
              <a:rPr lang="nb-NO" b="1" u="sng" dirty="0"/>
              <a:t>må </a:t>
            </a:r>
            <a:r>
              <a:rPr lang="nb-NO" b="1" dirty="0"/>
              <a:t>fylles ut: </a:t>
            </a:r>
          </a:p>
          <a:p>
            <a:pPr algn="r" rtl="0"/>
            <a:r>
              <a:rPr lang="nb-NO" sz="1800" dirty="0">
                <a:solidFill>
                  <a:schemeClr val="bg1"/>
                </a:solidFill>
              </a:rPr>
              <a:t>Gjeldende institutt</a:t>
            </a:r>
          </a:p>
          <a:p>
            <a:pPr algn="r" rtl="0"/>
            <a:r>
              <a:rPr lang="nb-NO" dirty="0"/>
              <a:t>Studiefelt: Music</a:t>
            </a:r>
            <a:endParaRPr lang="nb-NO" sz="1800" dirty="0">
              <a:solidFill>
                <a:schemeClr val="bg1"/>
              </a:solidFill>
            </a:endParaRPr>
          </a:p>
          <a:p>
            <a:pPr algn="r" rtl="0"/>
            <a:r>
              <a:rPr lang="nb-NO" sz="1800" dirty="0">
                <a:solidFill>
                  <a:schemeClr val="bg1"/>
                </a:solidFill>
              </a:rPr>
              <a:t>Hovedinstrument</a:t>
            </a:r>
          </a:p>
          <a:p>
            <a:pPr algn="r" rtl="0"/>
            <a:r>
              <a:rPr lang="nb-NO" dirty="0"/>
              <a:t>Nåværende utdanningsnivå </a:t>
            </a:r>
          </a:p>
          <a:p>
            <a:pPr algn="r" rtl="0"/>
            <a:r>
              <a:rPr lang="nb-NO" dirty="0"/>
              <a:t>(Navn på internasjonal koordinator bør også legges ved) </a:t>
            </a:r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5</a:t>
            </a:fld>
            <a:endParaRPr lang="nb-NO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1" name="Bilde 10" descr="Et bilde som inneholder tekst, nummer, Font, skjermbilde&#10;&#10;Automatisk generert beskrivelse">
            <a:extLst>
              <a:ext uri="{FF2B5EF4-FFF2-40B4-BE49-F238E27FC236}">
                <a16:creationId xmlns:a16="http://schemas.microsoft.com/office/drawing/2014/main" id="{DD808932-6E20-67D8-4CBF-FF00E6F1F7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89" y="3553080"/>
            <a:ext cx="8445601" cy="26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3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745" y="95377"/>
            <a:ext cx="5833872" cy="941832"/>
          </a:xfrm>
        </p:spPr>
        <p:txBody>
          <a:bodyPr rtlCol="0"/>
          <a:lstStyle/>
          <a:p>
            <a:pPr rtl="0"/>
            <a:r>
              <a:rPr lang="nb-NO" dirty="0">
                <a:latin typeface="+mn-lt"/>
              </a:rPr>
              <a:t>4. Steg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8" y="1037209"/>
            <a:ext cx="5833872" cy="2267712"/>
          </a:xfrm>
        </p:spPr>
        <p:txBody>
          <a:bodyPr rtlCol="0"/>
          <a:lstStyle/>
          <a:p>
            <a:pPr algn="r" rtl="0"/>
            <a:r>
              <a:rPr lang="nb-NO" b="1" dirty="0"/>
              <a:t>Følgende felt </a:t>
            </a:r>
            <a:r>
              <a:rPr lang="nb-NO" b="1" u="sng" dirty="0"/>
              <a:t>må </a:t>
            </a:r>
            <a:r>
              <a:rPr lang="nb-NO" b="1" dirty="0"/>
              <a:t>fylles ut: </a:t>
            </a:r>
          </a:p>
          <a:p>
            <a:pPr algn="r" rtl="0"/>
            <a:r>
              <a:rPr lang="nb-NO" sz="1800" dirty="0">
                <a:solidFill>
                  <a:schemeClr val="bg1"/>
                </a:solidFill>
              </a:rPr>
              <a:t>Hvilket år man søker seg til.</a:t>
            </a:r>
          </a:p>
          <a:p>
            <a:pPr algn="r" rtl="0"/>
            <a:r>
              <a:rPr lang="nb-NO" sz="1800" dirty="0">
                <a:solidFill>
                  <a:schemeClr val="bg1"/>
                </a:solidFill>
              </a:rPr>
              <a:t>Hvilket land institusjonen er i.</a:t>
            </a:r>
          </a:p>
          <a:p>
            <a:pPr algn="r" rtl="0"/>
            <a:r>
              <a:rPr lang="nb-NO" dirty="0"/>
              <a:t>1. Valg</a:t>
            </a:r>
            <a:endParaRPr lang="nb-NO" sz="1800" dirty="0">
              <a:solidFill>
                <a:schemeClr val="bg1"/>
              </a:solidFill>
            </a:endParaRPr>
          </a:p>
          <a:p>
            <a:pPr algn="r" rtl="0"/>
            <a:r>
              <a:rPr lang="nb-NO" dirty="0"/>
              <a:t>2. Valg (ikke obligatorisk). </a:t>
            </a:r>
          </a:p>
          <a:p>
            <a:pPr algn="r" rtl="0"/>
            <a:r>
              <a:rPr lang="nb-NO" dirty="0"/>
              <a:t>3. Valg (ikke obligatorisk). </a:t>
            </a:r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6</a:t>
            </a:fld>
            <a:endParaRPr lang="nb-NO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0" name="Bilde 9" descr="Et bilde som inneholder tekst, skjermbilde, programvare, nummer&#10;&#10;Automatisk generert beskrivelse">
            <a:extLst>
              <a:ext uri="{FF2B5EF4-FFF2-40B4-BE49-F238E27FC236}">
                <a16:creationId xmlns:a16="http://schemas.microsoft.com/office/drawing/2014/main" id="{694881AC-3D12-FFF5-AE75-E45E05B5A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566" y="3261361"/>
            <a:ext cx="7742554" cy="33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51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745" y="95377"/>
            <a:ext cx="5833872" cy="941832"/>
          </a:xfrm>
        </p:spPr>
        <p:txBody>
          <a:bodyPr rtlCol="0"/>
          <a:lstStyle/>
          <a:p>
            <a:pPr rtl="0"/>
            <a:r>
              <a:rPr lang="nb-NO" dirty="0">
                <a:latin typeface="+mn-lt"/>
              </a:rPr>
              <a:t>5. Steg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8" y="1182406"/>
            <a:ext cx="5833872" cy="2267712"/>
          </a:xfrm>
        </p:spPr>
        <p:txBody>
          <a:bodyPr rtlCol="0"/>
          <a:lstStyle/>
          <a:p>
            <a:pPr algn="r" rtl="0"/>
            <a:r>
              <a:rPr lang="nb-NO" b="1" dirty="0"/>
              <a:t>Kontaktperson i nødstilfeller.</a:t>
            </a:r>
          </a:p>
          <a:p>
            <a:pPr algn="r" rtl="0"/>
            <a:r>
              <a:rPr lang="nb-NO" dirty="0"/>
              <a:t>Dette er ikke obligatorisk, men anbefales på det aller sterkeste i tilfelle noe skulle skje under opphold i utlandet.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Vi ber om at du fyller ut alle felt som du ser nedenfor. </a:t>
            </a:r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7</a:t>
            </a:fld>
            <a:endParaRPr lang="nb-NO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1" name="Bilde 10" descr="Et bilde som inneholder tekst, Font, nummer, skjermbilde&#10;&#10;Automatisk generert beskrivelse">
            <a:extLst>
              <a:ext uri="{FF2B5EF4-FFF2-40B4-BE49-F238E27FC236}">
                <a16:creationId xmlns:a16="http://schemas.microsoft.com/office/drawing/2014/main" id="{4040B741-22C8-E4FC-EACD-A079AD71C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775" y="3778196"/>
            <a:ext cx="10000450" cy="26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2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745" y="95377"/>
            <a:ext cx="5833872" cy="941832"/>
          </a:xfrm>
        </p:spPr>
        <p:txBody>
          <a:bodyPr rtlCol="0"/>
          <a:lstStyle/>
          <a:p>
            <a:pPr rtl="0"/>
            <a:r>
              <a:rPr lang="nb-NO" dirty="0">
                <a:latin typeface="+mn-lt"/>
              </a:rPr>
              <a:t>6. Steg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8" y="1182406"/>
            <a:ext cx="5833872" cy="2267712"/>
          </a:xfrm>
        </p:spPr>
        <p:txBody>
          <a:bodyPr rtlCol="0"/>
          <a:lstStyle/>
          <a:p>
            <a:pPr algn="r" rtl="0"/>
            <a:r>
              <a:rPr lang="nb-NO" b="1" dirty="0"/>
              <a:t>Følgende informasjon </a:t>
            </a:r>
            <a:r>
              <a:rPr lang="nb-NO" b="1" u="sng" dirty="0"/>
              <a:t>må</a:t>
            </a:r>
            <a:r>
              <a:rPr lang="nb-NO" b="1" dirty="0"/>
              <a:t> fylles ut</a:t>
            </a:r>
          </a:p>
          <a:p>
            <a:pPr algn="r" rtl="0"/>
            <a:r>
              <a:rPr lang="nb-NO" dirty="0"/>
              <a:t>Morsmål.</a:t>
            </a:r>
          </a:p>
          <a:p>
            <a:pPr algn="r" rtl="0"/>
            <a:r>
              <a:rPr lang="nb-NO" dirty="0"/>
              <a:t>Undervisningsspråk ved institusjonen(e) man søker seg til.</a:t>
            </a:r>
          </a:p>
          <a:p>
            <a:pPr algn="r" rtl="0"/>
            <a:r>
              <a:rPr lang="nb-NO" dirty="0"/>
              <a:t>Det anbefales også at man i tillegg fyller ut hvilket nivå man har på institusjonsspråket hvis det ikke er engelsk.</a:t>
            </a:r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8</a:t>
            </a:fld>
            <a:endParaRPr lang="nb-NO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0" name="Bilde 9" descr="Et bilde som inneholder tekst, programvare, Nettside, Dataikon&#10;&#10;Automatisk generert beskrivelse">
            <a:extLst>
              <a:ext uri="{FF2B5EF4-FFF2-40B4-BE49-F238E27FC236}">
                <a16:creationId xmlns:a16="http://schemas.microsoft.com/office/drawing/2014/main" id="{10C65AFD-471A-B41F-D7C0-41AA6D835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646" y="3429000"/>
            <a:ext cx="8024564" cy="317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05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9745" y="95377"/>
            <a:ext cx="5833872" cy="941832"/>
          </a:xfrm>
        </p:spPr>
        <p:txBody>
          <a:bodyPr rtlCol="0"/>
          <a:lstStyle/>
          <a:p>
            <a:pPr rtl="0"/>
            <a:r>
              <a:rPr lang="nb-NO" dirty="0">
                <a:latin typeface="+mn-lt"/>
              </a:rPr>
              <a:t>7. Steg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9928" y="1182406"/>
            <a:ext cx="5833872" cy="2267712"/>
          </a:xfrm>
        </p:spPr>
        <p:txBody>
          <a:bodyPr rtlCol="0"/>
          <a:lstStyle/>
          <a:p>
            <a:pPr algn="r" rtl="0"/>
            <a:r>
              <a:rPr lang="nb-NO" b="1" dirty="0"/>
              <a:t>Godkjenn at informasjonen i søknaden er riktig og at du samtykker til at din informasjon blir lagret i henhold til GDPR loven.</a:t>
            </a:r>
          </a:p>
          <a:p>
            <a:pPr algn="r" rtl="0"/>
            <a:endParaRPr lang="nb-NO" b="1" dirty="0"/>
          </a:p>
          <a:p>
            <a:pPr algn="r" rtl="0"/>
            <a:r>
              <a:rPr lang="nb-NO" b="1" dirty="0">
                <a:hlinkClick r:id="rId3"/>
              </a:rPr>
              <a:t>https://gdpr-info.eu/</a:t>
            </a:r>
            <a:endParaRPr lang="nb-NO" b="1" dirty="0"/>
          </a:p>
          <a:p>
            <a:pPr algn="r" rtl="0"/>
            <a:endParaRPr lang="nb-NO" b="1" dirty="0"/>
          </a:p>
        </p:txBody>
      </p:sp>
      <p:pic>
        <p:nvPicPr>
          <p:cNvPr id="6" name="Plassholder for bilde 5" descr="fjell i solnedgang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/>
          <a:stretch/>
        </p:blipFill>
        <p:spPr>
          <a:xfrm>
            <a:off x="1028383" y="528105"/>
            <a:ext cx="1672836" cy="1672836"/>
          </a:xfr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nb-NO" dirty="0"/>
              <a:t>07.08.2024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b-NO" dirty="0" err="1"/>
              <a:t>Mobility</a:t>
            </a:r>
            <a:r>
              <a:rPr lang="nb-NO" dirty="0"/>
              <a:t> online guide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nb-NO" smtClean="0"/>
              <a:pPr rtl="0"/>
              <a:t>9</a:t>
            </a:fld>
            <a:endParaRPr lang="nb-NO"/>
          </a:p>
        </p:txBody>
      </p:sp>
      <p:pic>
        <p:nvPicPr>
          <p:cNvPr id="2" name="object 4">
            <a:extLst>
              <a:ext uri="{FF2B5EF4-FFF2-40B4-BE49-F238E27FC236}">
                <a16:creationId xmlns:a16="http://schemas.microsoft.com/office/drawing/2014/main" id="{0253D468-41DA-873F-CF7E-717A69FBCE9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2389" y="892594"/>
            <a:ext cx="1216068" cy="926373"/>
          </a:xfrm>
          <a:prstGeom prst="rect">
            <a:avLst/>
          </a:prstGeom>
          <a:noFill/>
        </p:spPr>
      </p:pic>
      <p:pic>
        <p:nvPicPr>
          <p:cNvPr id="11" name="Bilde 10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4D1F6519-F367-C445-56DF-E7F8D41379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383" y="4131664"/>
            <a:ext cx="10835640" cy="25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4198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14_TF89338750_Win32" id="{4F99755D-EDC4-425C-85F9-CD82EB6E5022}" vid="{5CD7F9A1-28B4-4CCE-9A2E-5397DE43046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13321d-fdd0-4878-93be-a2d05f8c0c84" xsi:nil="true"/>
    <Self_Registration_Enabled xmlns="c213321d-fdd0-4878-93be-a2d05f8c0c84" xsi:nil="true"/>
    <Distribution_Groups xmlns="c213321d-fdd0-4878-93be-a2d05f8c0c84" xsi:nil="true"/>
    <Templates xmlns="c213321d-fdd0-4878-93be-a2d05f8c0c84" xsi:nil="true"/>
    <Members xmlns="c213321d-fdd0-4878-93be-a2d05f8c0c84">
      <UserInfo>
        <DisplayName/>
        <AccountId xsi:nil="true"/>
        <AccountType/>
      </UserInfo>
    </Members>
    <CultureName xmlns="c213321d-fdd0-4878-93be-a2d05f8c0c84" xsi:nil="true"/>
    <Leaders xmlns="c213321d-fdd0-4878-93be-a2d05f8c0c84">
      <UserInfo>
        <DisplayName/>
        <AccountId xsi:nil="true"/>
        <AccountType/>
      </UserInfo>
    </Leaders>
    <LMS_Mappings xmlns="c213321d-fdd0-4878-93be-a2d05f8c0c84" xsi:nil="true"/>
    <Invited_Leaders xmlns="c213321d-fdd0-4878-93be-a2d05f8c0c84" xsi:nil="true"/>
    <Is_Collaboration_Space_Locked xmlns="c213321d-fdd0-4878-93be-a2d05f8c0c84" xsi:nil="true"/>
    <Member_Groups xmlns="c213321d-fdd0-4878-93be-a2d05f8c0c84">
      <UserInfo>
        <DisplayName/>
        <AccountId xsi:nil="true"/>
        <AccountType/>
      </UserInfo>
    </Member_Groups>
    <Has_Leaders_Only_SectionGroup xmlns="c213321d-fdd0-4878-93be-a2d05f8c0c84" xsi:nil="true"/>
    <Owner xmlns="c213321d-fdd0-4878-93be-a2d05f8c0c84">
      <UserInfo>
        <DisplayName/>
        <AccountId xsi:nil="true"/>
        <AccountType/>
      </UserInfo>
    </Owner>
    <DefaultSectionNames xmlns="c213321d-fdd0-4878-93be-a2d05f8c0c84" xsi:nil="true"/>
    <Invited_Members xmlns="c213321d-fdd0-4878-93be-a2d05f8c0c84" xsi:nil="true"/>
    <Math_Settings xmlns="c213321d-fdd0-4878-93be-a2d05f8c0c84" xsi:nil="true"/>
    <NotebookType xmlns="c213321d-fdd0-4878-93be-a2d05f8c0c84" xsi:nil="true"/>
    <lcf76f155ced4ddcb4097134ff3c332f xmlns="c213321d-fdd0-4878-93be-a2d05f8c0c84">
      <Terms xmlns="http://schemas.microsoft.com/office/infopath/2007/PartnerControls"/>
    </lcf76f155ced4ddcb4097134ff3c332f>
    <TeamsChannelId xmlns="c213321d-fdd0-4878-93be-a2d05f8c0c84" xsi:nil="true"/>
    <IsNotebookLocked xmlns="c213321d-fdd0-4878-93be-a2d05f8c0c84" xsi:nil="true"/>
    <TaxCatchAll xmlns="80e025f1-61fd-4240-91f4-824c4af2b01f" xsi:nil="true"/>
    <FolderType xmlns="c213321d-fdd0-4878-93be-a2d05f8c0c84" xsi:nil="true"/>
    <AppVersion xmlns="c213321d-fdd0-4878-93be-a2d05f8c0c84" xsi:nil="true"/>
    <Teams_Channel_Section_Location xmlns="c213321d-fdd0-4878-93be-a2d05f8c0c8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A808704D6CA442974247508A23A067" ma:contentTypeVersion="39" ma:contentTypeDescription="Opprett et nytt dokument." ma:contentTypeScope="" ma:versionID="8fe5b54b86ad0f686b07846e41d2b2c3">
  <xsd:schema xmlns:xsd="http://www.w3.org/2001/XMLSchema" xmlns:xs="http://www.w3.org/2001/XMLSchema" xmlns:p="http://schemas.microsoft.com/office/2006/metadata/properties" xmlns:ns2="c213321d-fdd0-4878-93be-a2d05f8c0c84" xmlns:ns3="80e025f1-61fd-4240-91f4-824c4af2b01f" targetNamespace="http://schemas.microsoft.com/office/2006/metadata/properties" ma:root="true" ma:fieldsID="3a93c2bb34fceb2905404a83fd18febe" ns2:_="" ns3:_="">
    <xsd:import namespace="c213321d-fdd0-4878-93be-a2d05f8c0c84"/>
    <xsd:import namespace="80e025f1-61fd-4240-91f4-824c4af2b0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3321d-fdd0-4878-93be-a2d05f8c0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Teams_Channel_Section_Location" ma:index="30" nillable="true" ma:displayName="Teams Channel Section Location" ma:internalName="Teams_Channel_Section_Location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Bildemerkelapper" ma:readOnly="false" ma:fieldId="{5cf76f15-5ced-4ddc-b409-7134ff3c332f}" ma:taxonomyMulti="true" ma:sspId="014c8747-b75f-46b9-8c20-d8fa15dce2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025f1-61fd-4240-91f4-824c4af2b01f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b7531cca-9647-4905-8874-9dc849d60ec5}" ma:internalName="TaxCatchAll" ma:showField="CatchAllData" ma:web="80e025f1-61fd-4240-91f4-824c4af2b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80e025f1-61fd-4240-91f4-824c4af2b01f"/>
    <ds:schemaRef ds:uri="c213321d-fdd0-4878-93be-a2d05f8c0c84"/>
  </ds:schemaRefs>
</ds:datastoreItem>
</file>

<file path=customXml/itemProps3.xml><?xml version="1.0" encoding="utf-8"?>
<ds:datastoreItem xmlns:ds="http://schemas.openxmlformats.org/officeDocument/2006/customXml" ds:itemID="{E6D881DC-D268-4026-BDCB-8239BFAA7F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3321d-fdd0-4878-93be-a2d05f8c0c84"/>
    <ds:schemaRef ds:uri="80e025f1-61fd-4240-91f4-824c4af2b0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{FE97FB01-DA5F-48F2-9F7F-9C4BE79A86F9}tf89338750_win32</Template>
  <TotalTime>1481</TotalTime>
  <Words>839</Words>
  <Application>Microsoft Office PowerPoint</Application>
  <PresentationFormat>Widescreen</PresentationFormat>
  <Paragraphs>133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2" baseType="lpstr">
      <vt:lpstr>Arial</vt:lpstr>
      <vt:lpstr>Calibri</vt:lpstr>
      <vt:lpstr>Univers</vt:lpstr>
      <vt:lpstr>GradientUnivers</vt:lpstr>
      <vt:lpstr>Mobility-Online guide</vt:lpstr>
      <vt:lpstr>Innledning</vt:lpstr>
      <vt:lpstr>1. Steg</vt:lpstr>
      <vt:lpstr>2. Steg</vt:lpstr>
      <vt:lpstr>3. Steg</vt:lpstr>
      <vt:lpstr>4. Steg</vt:lpstr>
      <vt:lpstr>5. Steg</vt:lpstr>
      <vt:lpstr>6. Steg</vt:lpstr>
      <vt:lpstr>7. Steg</vt:lpstr>
      <vt:lpstr>E-post lenke</vt:lpstr>
      <vt:lpstr>Registrering av søknaden</vt:lpstr>
      <vt:lpstr>Hva er workflow?</vt:lpstr>
      <vt:lpstr>Hva må man gjøre før mobiliteten?</vt:lpstr>
      <vt:lpstr>Digital Learning Agreement</vt:lpstr>
      <vt:lpstr>Gjøre endringer i DLA</vt:lpstr>
      <vt:lpstr>Etter endt mobilitet</vt:lpstr>
      <vt:lpstr>Spørsmål?</vt:lpstr>
      <vt:lpstr>Lykke til!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Zsolt Anderlik</dc:creator>
  <cp:lastModifiedBy>Zsolt Anderlik</cp:lastModifiedBy>
  <cp:revision>2</cp:revision>
  <dcterms:created xsi:type="dcterms:W3CDTF">2024-08-06T12:29:08Z</dcterms:created>
  <dcterms:modified xsi:type="dcterms:W3CDTF">2024-08-07T13:28:41Z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0x010100CDA808704D6CA442974247508A23A067</vt:lpwstr>
  </property>
  <property fmtid="{D5CDD505-2E9C-101B-9397-08002B2CF9AE}" pid="3" name="MediaServiceImageTags">
    <vt:lpwstr/>
  </property>
</Properties>
</file>